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rdo" charset="1" panose="02020600000000000000"/>
      <p:regular r:id="rId32"/>
    </p:embeddedFont>
    <p:embeddedFont>
      <p:font typeface="Didact Gothic" charset="1" panose="00000500000000000000"/>
      <p:regular r:id="rId33"/>
    </p:embeddedFont>
    <p:embeddedFont>
      <p:font typeface="Days" charset="1" panose="02000505050000020004"/>
      <p:regular r:id="rId34"/>
    </p:embeddedFont>
    <p:embeddedFont>
      <p:font typeface="Arimo Bold" charset="1" panose="020B0704020202020204"/>
      <p:regular r:id="rId35"/>
    </p:embeddedFont>
    <p:embeddedFont>
      <p:font typeface="Canva Sans" charset="1" panose="020B0503030501040103"/>
      <p:regular r:id="rId36"/>
    </p:embeddedFont>
    <p:embeddedFont>
      <p:font typeface="Arimo" charset="1" panose="020B0604020202020204"/>
      <p:regular r:id="rId37"/>
    </p:embeddedFont>
    <p:embeddedFont>
      <p:font typeface="Canva Sans Bold" charset="1" panose="020B08030305010401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34.jpeg" Type="http://schemas.openxmlformats.org/officeDocument/2006/relationships/image"/><Relationship Id="rId13" Target="../media/image35.jpeg" Type="http://schemas.openxmlformats.org/officeDocument/2006/relationships/image"/><Relationship Id="rId14" Target="../media/image36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37.jpeg" Type="http://schemas.openxmlformats.org/officeDocument/2006/relationships/image"/><Relationship Id="rId13" Target="../media/image38.jpeg" Type="http://schemas.openxmlformats.org/officeDocument/2006/relationships/image"/><Relationship Id="rId14" Target="../media/image39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0.jpeg" Type="http://schemas.openxmlformats.org/officeDocument/2006/relationships/image"/><Relationship Id="rId13" Target="../media/image41.jpeg" Type="http://schemas.openxmlformats.org/officeDocument/2006/relationships/image"/><Relationship Id="rId14" Target="../media/image42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3.jpeg" Type="http://schemas.openxmlformats.org/officeDocument/2006/relationships/image"/><Relationship Id="rId13" Target="../media/image44.jpeg" Type="http://schemas.openxmlformats.org/officeDocument/2006/relationships/image"/><Relationship Id="rId14" Target="../media/image45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6.jpeg" Type="http://schemas.openxmlformats.org/officeDocument/2006/relationships/image"/><Relationship Id="rId13" Target="../media/image47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8.jpeg" Type="http://schemas.openxmlformats.org/officeDocument/2006/relationships/image"/><Relationship Id="rId13" Target="../media/image49.jpeg" Type="http://schemas.openxmlformats.org/officeDocument/2006/relationships/image"/><Relationship Id="rId14" Target="../media/image50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1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2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3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4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5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6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2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3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36" t="0" r="-333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54764" y="2344352"/>
            <a:ext cx="21215842" cy="11964886"/>
          </a:xfrm>
          <a:custGeom>
            <a:avLst/>
            <a:gdLst/>
            <a:ahLst/>
            <a:cxnLst/>
            <a:rect r="r" b="b" t="t" l="l"/>
            <a:pathLst>
              <a:path h="11964886" w="21215842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t="0" r="-2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3647" y="6256863"/>
            <a:ext cx="460706" cy="882885"/>
          </a:xfrm>
          <a:custGeom>
            <a:avLst/>
            <a:gdLst/>
            <a:ahLst/>
            <a:cxnLst/>
            <a:rect r="r" b="b" t="t" l="l"/>
            <a:pathLst>
              <a:path h="882885" w="460706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5" t="0" r="-4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5780" y="3027689"/>
            <a:ext cx="13827659" cy="489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-225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SATTVA KRUSHI</a:t>
            </a:r>
          </a:p>
          <a:p>
            <a:pPr algn="ctr">
              <a:lnSpc>
                <a:spcPts val="12599"/>
              </a:lnSpc>
            </a:pPr>
            <a:r>
              <a:rPr lang="en-US" sz="9000" spc="71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RASAYAN</a:t>
            </a:r>
          </a:p>
          <a:p>
            <a:pPr algn="ctr">
              <a:lnSpc>
                <a:spcPts val="125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41482" y="2315777"/>
            <a:ext cx="2055674" cy="1241104"/>
          </a:xfrm>
          <a:custGeom>
            <a:avLst/>
            <a:gdLst/>
            <a:ahLst/>
            <a:cxnLst/>
            <a:rect r="r" b="b" t="t" l="l"/>
            <a:pathLst>
              <a:path h="1241104" w="2055674">
                <a:moveTo>
                  <a:pt x="0" y="0"/>
                </a:moveTo>
                <a:lnTo>
                  <a:pt x="2055674" y="0"/>
                </a:lnTo>
                <a:lnTo>
                  <a:pt x="2055674" y="1241104"/>
                </a:lnTo>
                <a:lnTo>
                  <a:pt x="0" y="1241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6" r="0" b="-2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82209" y="831621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19304" y="579901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8168" y="870970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96375" y="3059941"/>
            <a:ext cx="319604" cy="285896"/>
            <a:chOff x="0" y="0"/>
            <a:chExt cx="426139" cy="381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085" cy="381254"/>
            </a:xfrm>
            <a:custGeom>
              <a:avLst/>
              <a:gdLst/>
              <a:ahLst/>
              <a:cxnLst/>
              <a:rect r="r" b="b" t="t" l="l"/>
              <a:pathLst>
                <a:path h="381254" w="426085">
                  <a:moveTo>
                    <a:pt x="0" y="0"/>
                  </a:moveTo>
                  <a:lnTo>
                    <a:pt x="426085" y="0"/>
                  </a:lnTo>
                  <a:lnTo>
                    <a:pt x="426085" y="381254"/>
                  </a:lnTo>
                  <a:lnTo>
                    <a:pt x="0" y="381254"/>
                  </a:ln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96375" y="4338914"/>
            <a:ext cx="319604" cy="285896"/>
            <a:chOff x="0" y="0"/>
            <a:chExt cx="426139" cy="381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085" cy="381254"/>
            </a:xfrm>
            <a:custGeom>
              <a:avLst/>
              <a:gdLst/>
              <a:ahLst/>
              <a:cxnLst/>
              <a:rect r="r" b="b" t="t" l="l"/>
              <a:pathLst>
                <a:path h="381254" w="426085">
                  <a:moveTo>
                    <a:pt x="0" y="0"/>
                  </a:moveTo>
                  <a:lnTo>
                    <a:pt x="426085" y="0"/>
                  </a:lnTo>
                  <a:lnTo>
                    <a:pt x="426085" y="381254"/>
                  </a:lnTo>
                  <a:lnTo>
                    <a:pt x="0" y="381254"/>
                  </a:lnTo>
                  <a:close/>
                </a:path>
              </a:pathLst>
            </a:custGeom>
            <a:solidFill>
              <a:srgbClr val="133D31">
                <a:alpha val="1960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96375" y="5617887"/>
            <a:ext cx="319604" cy="285896"/>
            <a:chOff x="0" y="0"/>
            <a:chExt cx="426139" cy="381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6085" cy="381254"/>
            </a:xfrm>
            <a:custGeom>
              <a:avLst/>
              <a:gdLst/>
              <a:ahLst/>
              <a:cxnLst/>
              <a:rect r="r" b="b" t="t" l="l"/>
              <a:pathLst>
                <a:path h="381254" w="426085">
                  <a:moveTo>
                    <a:pt x="0" y="0"/>
                  </a:moveTo>
                  <a:lnTo>
                    <a:pt x="426085" y="0"/>
                  </a:lnTo>
                  <a:lnTo>
                    <a:pt x="426085" y="381254"/>
                  </a:lnTo>
                  <a:lnTo>
                    <a:pt x="0" y="381254"/>
                  </a:lnTo>
                  <a:close/>
                </a:path>
              </a:pathLst>
            </a:custGeom>
            <a:solidFill>
              <a:srgbClr val="133D31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5392" y="5048168"/>
            <a:ext cx="7133363" cy="4755575"/>
            <a:chOff x="0" y="0"/>
            <a:chExt cx="9511151" cy="6340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11157" cy="6340729"/>
            </a:xfrm>
            <a:custGeom>
              <a:avLst/>
              <a:gdLst/>
              <a:ahLst/>
              <a:cxnLst/>
              <a:rect r="r" b="b" t="t" l="l"/>
              <a:pathLst>
                <a:path h="6340729" w="9511157">
                  <a:moveTo>
                    <a:pt x="0" y="0"/>
                  </a:moveTo>
                  <a:lnTo>
                    <a:pt x="9511157" y="0"/>
                  </a:lnTo>
                  <a:lnTo>
                    <a:pt x="9511157" y="6340729"/>
                  </a:lnTo>
                  <a:lnTo>
                    <a:pt x="0" y="6340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511661"/>
            <a:ext cx="6370994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7"/>
              </a:lnSpc>
            </a:pPr>
            <a:r>
              <a:rPr lang="en-US" sz="672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Features of Agro-based E-commerce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0899" y="1461655"/>
            <a:ext cx="930838" cy="70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09373" y="1624675"/>
            <a:ext cx="6511717" cy="7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265" b="true">
                <a:solidFill>
                  <a:srgbClr val="133D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Listings : </a:t>
            </a:r>
            <a:r>
              <a:rPr lang="en-US" sz="2265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Detailed product information with images.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0899" y="2821227"/>
            <a:ext cx="930838" cy="70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09373" y="2984247"/>
            <a:ext cx="6511717" cy="7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265" b="true">
                <a:solidFill>
                  <a:srgbClr val="133D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Management :</a:t>
            </a:r>
            <a:r>
              <a:rPr lang="en-US" sz="2265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 Easy order placement and tracking.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0899" y="4180010"/>
            <a:ext cx="930838" cy="70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09373" y="4343030"/>
            <a:ext cx="6511717" cy="7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265" b="true">
                <a:solidFill>
                  <a:srgbClr val="133D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Payment Gateway :</a:t>
            </a:r>
            <a:r>
              <a:rPr lang="en-US" sz="2265">
                <a:solidFill>
                  <a:srgbClr val="133D3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65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Multiple payment options including cash on delivery.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90899" y="5445449"/>
            <a:ext cx="930838" cy="70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09373" y="5608469"/>
            <a:ext cx="6511717" cy="7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265" b="true">
                <a:solidFill>
                  <a:srgbClr val="133D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Updates :</a:t>
            </a:r>
            <a:r>
              <a:rPr lang="en-US" sz="2265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 Order status, delivery tracking, and notifications.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90899" y="6804232"/>
            <a:ext cx="930838" cy="70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09373" y="6941059"/>
            <a:ext cx="6511717" cy="3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242" b="true">
                <a:solidFill>
                  <a:srgbClr val="133D31"/>
                </a:solidFill>
                <a:latin typeface="Arimo Bold"/>
                <a:ea typeface="Arimo Bold"/>
                <a:cs typeface="Arimo Bold"/>
                <a:sym typeface="Arimo Bold"/>
              </a:rPr>
              <a:t>Loyalty Programs :</a:t>
            </a:r>
            <a:r>
              <a:rPr lang="en-US" sz="2242">
                <a:solidFill>
                  <a:srgbClr val="068447"/>
                </a:solidFill>
                <a:latin typeface="Arimo"/>
                <a:ea typeface="Arimo"/>
                <a:cs typeface="Arimo"/>
                <a:sym typeface="Arimo"/>
              </a:rPr>
              <a:t> Discounts.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4053" y="193109"/>
            <a:ext cx="549473" cy="69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90899" y="8069661"/>
            <a:ext cx="930838" cy="70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12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09373" y="8192350"/>
            <a:ext cx="6511717" cy="112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265" b="true">
                <a:solidFill>
                  <a:srgbClr val="133D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Reviews and Ratings :</a:t>
            </a:r>
            <a:r>
              <a:rPr lang="en-US" sz="2265">
                <a:solidFill>
                  <a:srgbClr val="133D3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65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Allows customers to leave feedback on products and services, helping others make informed decisions.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2282" y="-617682"/>
            <a:ext cx="8525374" cy="11501582"/>
            <a:chOff x="0" y="0"/>
            <a:chExt cx="11367165" cy="15335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67135" cy="15335504"/>
            </a:xfrm>
            <a:custGeom>
              <a:avLst/>
              <a:gdLst/>
              <a:ahLst/>
              <a:cxnLst/>
              <a:rect r="r" b="b" t="t" l="l"/>
              <a:pathLst>
                <a:path h="15335504" w="11367135">
                  <a:moveTo>
                    <a:pt x="0" y="0"/>
                  </a:moveTo>
                  <a:lnTo>
                    <a:pt x="11367135" y="0"/>
                  </a:lnTo>
                  <a:lnTo>
                    <a:pt x="11367135" y="15335504"/>
                  </a:lnTo>
                  <a:lnTo>
                    <a:pt x="0" y="15335504"/>
                  </a:lnTo>
                  <a:close/>
                </a:path>
              </a:pathLst>
            </a:custGeom>
            <a:solidFill>
              <a:srgbClr val="00683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8853" y="4631347"/>
            <a:ext cx="2078182" cy="145473"/>
            <a:chOff x="0" y="0"/>
            <a:chExt cx="2770909" cy="193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0886" cy="193929"/>
            </a:xfrm>
            <a:custGeom>
              <a:avLst/>
              <a:gdLst/>
              <a:ahLst/>
              <a:cxnLst/>
              <a:rect r="r" b="b" t="t" l="l"/>
              <a:pathLst>
                <a:path h="193929" w="2770886">
                  <a:moveTo>
                    <a:pt x="0" y="0"/>
                  </a:moveTo>
                  <a:lnTo>
                    <a:pt x="2770886" y="0"/>
                  </a:lnTo>
                  <a:lnTo>
                    <a:pt x="2770886" y="193929"/>
                  </a:lnTo>
                  <a:lnTo>
                    <a:pt x="0" y="193929"/>
                  </a:lnTo>
                  <a:close/>
                </a:path>
              </a:pathLst>
            </a:custGeom>
            <a:solidFill>
              <a:srgbClr val="FFFF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00125"/>
            <a:ext cx="5340119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Why We Need this Project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51015" y="1373206"/>
            <a:ext cx="10709188" cy="89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  <a:r>
              <a:rPr lang="en-US" sz="2696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Here are some key reasons why the Agro-based </a:t>
            </a:r>
          </a:p>
          <a:p>
            <a:pPr algn="l">
              <a:lnSpc>
                <a:spcPts val="3506"/>
              </a:lnSpc>
            </a:pPr>
            <a:r>
              <a:rPr lang="en-US" sz="2696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E-commerce app is needed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1015" y="2245882"/>
            <a:ext cx="9343379" cy="792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783" indent="-187928" lvl="2">
              <a:lnSpc>
                <a:spcPts val="6164"/>
              </a:lnSpc>
              <a:buFont typeface="Arial"/>
              <a:buChar char="⚬"/>
            </a:pPr>
            <a:r>
              <a:rPr lang="en-US" b="true" sz="24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Improves Market Access:</a:t>
            </a: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Connects farmers directly with Customer, reducing middlemen.</a:t>
            </a:r>
          </a:p>
          <a:p>
            <a:pPr algn="l" marL="563783" indent="-187928" lvl="2">
              <a:lnSpc>
                <a:spcPts val="6164"/>
              </a:lnSpc>
              <a:buFont typeface="Arial"/>
              <a:buChar char="⚬"/>
            </a:pPr>
            <a:r>
              <a:rPr lang="en-US" b="true" sz="24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Increases Efficiency:</a:t>
            </a: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saving time and costs for all.</a:t>
            </a:r>
          </a:p>
          <a:p>
            <a:pPr algn="l" marL="563783" indent="-187928" lvl="2">
              <a:lnSpc>
                <a:spcPts val="6164"/>
              </a:lnSpc>
              <a:buFont typeface="Arial"/>
              <a:buChar char="⚬"/>
            </a:pPr>
            <a:r>
              <a:rPr lang="en-US" b="true" sz="24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Small Farmers: </a:t>
            </a: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Empowers small-scale farmers with general market reach.</a:t>
            </a:r>
          </a:p>
          <a:p>
            <a:pPr algn="l" marL="563783" indent="-187928" lvl="2">
              <a:lnSpc>
                <a:spcPts val="6164"/>
              </a:lnSpc>
              <a:buFont typeface="Arial"/>
              <a:buChar char="⚬"/>
            </a:pPr>
            <a:r>
              <a:rPr lang="en-US" b="true" sz="24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Promotes Transparency: </a:t>
            </a: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Clear cost and product info for informed decisions.</a:t>
            </a:r>
          </a:p>
          <a:p>
            <a:pPr algn="l" marL="563783" indent="-187928" lvl="2">
              <a:lnSpc>
                <a:spcPts val="6164"/>
              </a:lnSpc>
              <a:buFont typeface="Arial"/>
              <a:buChar char="⚬"/>
            </a:pPr>
            <a:r>
              <a:rPr lang="en-US" b="true" sz="24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Enhances Customer facility:</a:t>
            </a: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Shop from anywhere with secure payments and home delivery.</a:t>
            </a:r>
          </a:p>
          <a:p>
            <a:pPr algn="l" marL="563783" indent="-187928" lvl="2">
              <a:lnSpc>
                <a:spcPts val="616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497509" y="489278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34604" y="237558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53468" y="528627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0347" y="5990227"/>
            <a:ext cx="6256589" cy="3550877"/>
            <a:chOff x="0" y="0"/>
            <a:chExt cx="8342119" cy="4734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42122" cy="4734560"/>
            </a:xfrm>
            <a:custGeom>
              <a:avLst/>
              <a:gdLst/>
              <a:ahLst/>
              <a:cxnLst/>
              <a:rect r="r" b="b" t="t" l="l"/>
              <a:pathLst>
                <a:path h="4734560" w="8342122">
                  <a:moveTo>
                    <a:pt x="0" y="0"/>
                  </a:moveTo>
                  <a:lnTo>
                    <a:pt x="8342122" y="0"/>
                  </a:lnTo>
                  <a:lnTo>
                    <a:pt x="8342122" y="4734560"/>
                  </a:lnTo>
                  <a:lnTo>
                    <a:pt x="0" y="473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820" t="0" r="-14820" b="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24053" y="221684"/>
            <a:ext cx="356295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876623"/>
            <a:ext cx="219788" cy="5216812"/>
          </a:xfrm>
          <a:custGeom>
            <a:avLst/>
            <a:gdLst/>
            <a:ahLst/>
            <a:cxnLst/>
            <a:rect r="r" b="b" t="t" l="l"/>
            <a:pathLst>
              <a:path h="5216812" w="219788">
                <a:moveTo>
                  <a:pt x="0" y="0"/>
                </a:moveTo>
                <a:lnTo>
                  <a:pt x="219788" y="0"/>
                </a:lnTo>
                <a:lnTo>
                  <a:pt x="219788" y="5216812"/>
                </a:lnTo>
                <a:lnTo>
                  <a:pt x="0" y="521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7509" y="489278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34604" y="237558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53468" y="528627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493930" y="-154942"/>
            <a:ext cx="9894980" cy="11003989"/>
          </a:xfrm>
          <a:custGeom>
            <a:avLst/>
            <a:gdLst/>
            <a:ahLst/>
            <a:cxnLst/>
            <a:rect r="r" b="b" t="t" l="l"/>
            <a:pathLst>
              <a:path h="11003989" w="9894980">
                <a:moveTo>
                  <a:pt x="0" y="0"/>
                </a:moveTo>
                <a:lnTo>
                  <a:pt x="9894980" y="0"/>
                </a:lnTo>
                <a:lnTo>
                  <a:pt x="9894980" y="11003989"/>
                </a:lnTo>
                <a:lnTo>
                  <a:pt x="0" y="1100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0160" y="1042318"/>
            <a:ext cx="6505902" cy="4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u="sng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Ninjacart: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0160" y="1708581"/>
            <a:ext cx="6505902" cy="86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6"/>
              </a:lnSpc>
            </a:pPr>
            <a:r>
              <a:rPr lang="en-US" sz="1504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A B2B platform connecting farmers directly with retailers, restaurants, and other businesses, ensuring fresh produce reaches the market quickly and efficiently.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9458" y="3110003"/>
            <a:ext cx="5330706" cy="401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Platforms like Our App.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10160" y="2680439"/>
            <a:ext cx="6505902" cy="4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u="sng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AgriBazaar: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10160" y="3346703"/>
            <a:ext cx="650590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An online marketplace that allows farmers to sell their produce directly to buyers across India, offering a wide range of agricultural products.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0160" y="4323614"/>
            <a:ext cx="6505902" cy="4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u="sng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Agristar: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0160" y="4989878"/>
            <a:ext cx="650590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A comprehensive platform providing farmers with access to agricultural inputs, personalized advisory services, and direct market linkages for selling their produce.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0160" y="6304512"/>
            <a:ext cx="6505902" cy="4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u="sng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Kisan Network: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0160" y="6970776"/>
            <a:ext cx="650590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068447"/>
                </a:solidFill>
                <a:latin typeface="Canva Sans"/>
                <a:ea typeface="Canva Sans"/>
                <a:cs typeface="Canva Sans"/>
                <a:sym typeface="Canva Sans"/>
              </a:rPr>
              <a:t>A digital marketplace where farmers can sell their produce directly to buyers, cutting out middlemen and ensuring better prices for their crops.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053" y="221684"/>
            <a:ext cx="493100" cy="66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96354" y="1873351"/>
            <a:ext cx="38100" cy="7314596"/>
            <a:chOff x="0" y="0"/>
            <a:chExt cx="50800" cy="97527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15552" y="1873351"/>
            <a:ext cx="38100" cy="7314596"/>
            <a:chOff x="0" y="0"/>
            <a:chExt cx="50800" cy="9752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97423" y="2352170"/>
            <a:ext cx="2860631" cy="6356958"/>
            <a:chOff x="0" y="0"/>
            <a:chExt cx="3814175" cy="84759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72754" y="2352170"/>
            <a:ext cx="2860631" cy="6356958"/>
            <a:chOff x="0" y="0"/>
            <a:chExt cx="3814175" cy="84759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384903" y="2352170"/>
            <a:ext cx="2860631" cy="6356958"/>
            <a:chOff x="0" y="0"/>
            <a:chExt cx="3814175" cy="8475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871" y="317939"/>
            <a:ext cx="502543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6331" y="8887153"/>
            <a:ext cx="2242815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Splash  Screen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27428" y="8887153"/>
            <a:ext cx="2033144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Landing 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89450" y="8867293"/>
            <a:ext cx="1651538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Page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452669" y="2352170"/>
            <a:ext cx="2860631" cy="6356958"/>
            <a:chOff x="0" y="0"/>
            <a:chExt cx="3814175" cy="8475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91604" y="1873351"/>
            <a:ext cx="38100" cy="7314596"/>
            <a:chOff x="0" y="0"/>
            <a:chExt cx="50800" cy="9752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033444" y="1873351"/>
            <a:ext cx="38100" cy="7314596"/>
            <a:chOff x="0" y="0"/>
            <a:chExt cx="50800" cy="97527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949848" y="2352170"/>
            <a:ext cx="2860631" cy="6356958"/>
            <a:chOff x="0" y="0"/>
            <a:chExt cx="3814175" cy="84759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13684" y="2352170"/>
            <a:ext cx="2860631" cy="6356958"/>
            <a:chOff x="0" y="0"/>
            <a:chExt cx="3814175" cy="8475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871" y="317939"/>
            <a:ext cx="514648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02698" y="8887153"/>
            <a:ext cx="2154930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Singup screen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67862" y="8887153"/>
            <a:ext cx="2706454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Forget password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93598" y="8867293"/>
            <a:ext cx="1778774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Verification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76542" y="2320825"/>
            <a:ext cx="2860631" cy="6356958"/>
            <a:chOff x="0" y="0"/>
            <a:chExt cx="3814175" cy="84759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26554" y="1962754"/>
            <a:ext cx="38100" cy="7314596"/>
            <a:chOff x="0" y="0"/>
            <a:chExt cx="50800" cy="97527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171617" y="1842006"/>
            <a:ext cx="38100" cy="7314596"/>
            <a:chOff x="0" y="0"/>
            <a:chExt cx="50800" cy="9752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96871" y="317939"/>
            <a:ext cx="503436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94323" y="2352170"/>
            <a:ext cx="2860631" cy="6356958"/>
            <a:chOff x="0" y="0"/>
            <a:chExt cx="3814175" cy="8475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36254" y="2320825"/>
            <a:ext cx="3040886" cy="6419648"/>
            <a:chOff x="0" y="0"/>
            <a:chExt cx="4054515" cy="85595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54475" cy="8559546"/>
            </a:xfrm>
            <a:custGeom>
              <a:avLst/>
              <a:gdLst/>
              <a:ahLst/>
              <a:cxnLst/>
              <a:rect r="r" b="b" t="t" l="l"/>
              <a:pathLst>
                <a:path h="8559546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8559546"/>
                  </a:lnTo>
                  <a:lnTo>
                    <a:pt x="0" y="855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08377" y="8870970"/>
            <a:ext cx="2232523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Password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30994" y="8769391"/>
            <a:ext cx="205140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 Screen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43452" y="8740816"/>
            <a:ext cx="2102144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Detail Screen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61023" y="2471165"/>
            <a:ext cx="2942137" cy="6385062"/>
            <a:chOff x="0" y="0"/>
            <a:chExt cx="3922849" cy="85134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22903" cy="8513445"/>
            </a:xfrm>
            <a:custGeom>
              <a:avLst/>
              <a:gdLst/>
              <a:ahLst/>
              <a:cxnLst/>
              <a:rect r="r" b="b" t="t" l="l"/>
              <a:pathLst>
                <a:path h="8513445" w="3922903">
                  <a:moveTo>
                    <a:pt x="0" y="0"/>
                  </a:moveTo>
                  <a:lnTo>
                    <a:pt x="3922903" y="0"/>
                  </a:lnTo>
                  <a:lnTo>
                    <a:pt x="3922903" y="8513445"/>
                  </a:lnTo>
                  <a:lnTo>
                    <a:pt x="0" y="8513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32145" y="2471165"/>
            <a:ext cx="2942137" cy="6385062"/>
            <a:chOff x="0" y="0"/>
            <a:chExt cx="3922849" cy="85134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22903" cy="8513445"/>
            </a:xfrm>
            <a:custGeom>
              <a:avLst/>
              <a:gdLst/>
              <a:ahLst/>
              <a:cxnLst/>
              <a:rect r="r" b="b" t="t" l="l"/>
              <a:pathLst>
                <a:path h="8513445" w="3922903">
                  <a:moveTo>
                    <a:pt x="0" y="0"/>
                  </a:moveTo>
                  <a:lnTo>
                    <a:pt x="3922903" y="0"/>
                  </a:lnTo>
                  <a:lnTo>
                    <a:pt x="3922903" y="8513445"/>
                  </a:lnTo>
                  <a:lnTo>
                    <a:pt x="0" y="8513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97954" y="1931389"/>
            <a:ext cx="38100" cy="7314596"/>
            <a:chOff x="0" y="0"/>
            <a:chExt cx="50800" cy="9752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70373" y="1931389"/>
            <a:ext cx="38100" cy="7314596"/>
            <a:chOff x="0" y="0"/>
            <a:chExt cx="50800" cy="97527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6871" y="317939"/>
            <a:ext cx="511473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16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904518" y="2453872"/>
            <a:ext cx="3040886" cy="6419648"/>
            <a:chOff x="0" y="0"/>
            <a:chExt cx="4054515" cy="85595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54475" cy="8559546"/>
            </a:xfrm>
            <a:custGeom>
              <a:avLst/>
              <a:gdLst/>
              <a:ahLst/>
              <a:cxnLst/>
              <a:rect r="r" b="b" t="t" l="l"/>
              <a:pathLst>
                <a:path h="8559546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8559546"/>
                  </a:lnTo>
                  <a:lnTo>
                    <a:pt x="0" y="855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11200" y="8925331"/>
            <a:ext cx="2627523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Category Screen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98154" y="8956695"/>
            <a:ext cx="2602433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Wish List Screen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87730" y="8956695"/>
            <a:ext cx="1888722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Cart Screen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69266" y="2352170"/>
            <a:ext cx="3040886" cy="6419648"/>
            <a:chOff x="0" y="0"/>
            <a:chExt cx="4054515" cy="85595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54475" cy="8559546"/>
            </a:xfrm>
            <a:custGeom>
              <a:avLst/>
              <a:gdLst/>
              <a:ahLst/>
              <a:cxnLst/>
              <a:rect r="r" b="b" t="t" l="l"/>
              <a:pathLst>
                <a:path h="8559546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8559546"/>
                  </a:lnTo>
                  <a:lnTo>
                    <a:pt x="0" y="855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86502" y="1842006"/>
            <a:ext cx="38100" cy="7314596"/>
            <a:chOff x="0" y="0"/>
            <a:chExt cx="50800" cy="9752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500952" y="2352170"/>
            <a:ext cx="2860631" cy="6356958"/>
            <a:chOff x="0" y="0"/>
            <a:chExt cx="3814175" cy="84759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871" y="317939"/>
            <a:ext cx="463947" cy="66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57122" y="8769391"/>
            <a:ext cx="1465175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Menu Bar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1936" y="8835947"/>
            <a:ext cx="2158664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Profile Screen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97954" y="1931389"/>
            <a:ext cx="38100" cy="7314596"/>
            <a:chOff x="0" y="0"/>
            <a:chExt cx="50800" cy="97527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70373" y="1931389"/>
            <a:ext cx="38100" cy="7314596"/>
            <a:chOff x="0" y="0"/>
            <a:chExt cx="50800" cy="97527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800" cy="9752838"/>
            </a:xfrm>
            <a:custGeom>
              <a:avLst/>
              <a:gdLst/>
              <a:ahLst/>
              <a:cxnLst/>
              <a:rect r="r" b="b" t="t" l="l"/>
              <a:pathLst>
                <a:path h="9752838" w="50800">
                  <a:moveTo>
                    <a:pt x="50800" y="25400"/>
                  </a:moveTo>
                  <a:lnTo>
                    <a:pt x="50800" y="9727438"/>
                  </a:lnTo>
                  <a:cubicBezTo>
                    <a:pt x="50800" y="9741408"/>
                    <a:pt x="39370" y="9752838"/>
                    <a:pt x="25400" y="9752838"/>
                  </a:cubicBezTo>
                  <a:cubicBezTo>
                    <a:pt x="11430" y="9752838"/>
                    <a:pt x="0" y="9741408"/>
                    <a:pt x="0" y="972743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1200" y="9124950"/>
            <a:ext cx="3634867" cy="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Review Screen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98154" y="9124950"/>
            <a:ext cx="2602433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Screen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1089" y="8972550"/>
            <a:ext cx="2860911" cy="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Detail Page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362200" y="2596542"/>
            <a:ext cx="2860631" cy="6356958"/>
            <a:chOff x="0" y="0"/>
            <a:chExt cx="3814175" cy="84759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837033" y="2552700"/>
            <a:ext cx="2860631" cy="6356958"/>
            <a:chOff x="0" y="0"/>
            <a:chExt cx="3814175" cy="84759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14191" cy="8475980"/>
            </a:xfrm>
            <a:custGeom>
              <a:avLst/>
              <a:gdLst/>
              <a:ahLst/>
              <a:cxnLst/>
              <a:rect r="r" b="b" t="t" l="l"/>
              <a:pathLst>
                <a:path h="8475980" w="3814191">
                  <a:moveTo>
                    <a:pt x="0" y="0"/>
                  </a:moveTo>
                  <a:lnTo>
                    <a:pt x="3814191" y="0"/>
                  </a:lnTo>
                  <a:lnTo>
                    <a:pt x="381419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106400" y="2476500"/>
            <a:ext cx="2860920" cy="6357600"/>
          </a:xfrm>
          <a:custGeom>
            <a:avLst/>
            <a:gdLst/>
            <a:ahLst/>
            <a:cxnLst/>
            <a:rect r="r" b="b" t="t" l="l"/>
            <a:pathLst>
              <a:path h="6357600" w="2860920">
                <a:moveTo>
                  <a:pt x="0" y="0"/>
                </a:moveTo>
                <a:lnTo>
                  <a:pt x="2860920" y="0"/>
                </a:lnTo>
                <a:lnTo>
                  <a:pt x="2860920" y="6357600"/>
                </a:lnTo>
                <a:lnTo>
                  <a:pt x="0" y="63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Screen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89385" y="2171700"/>
            <a:ext cx="10044000" cy="6523286"/>
          </a:xfrm>
          <a:custGeom>
            <a:avLst/>
            <a:gdLst/>
            <a:ahLst/>
            <a:cxnLst/>
            <a:rect r="r" b="b" t="t" l="l"/>
            <a:pathLst>
              <a:path h="6523286" w="10044000">
                <a:moveTo>
                  <a:pt x="0" y="0"/>
                </a:moveTo>
                <a:lnTo>
                  <a:pt x="10044000" y="0"/>
                </a:lnTo>
                <a:lnTo>
                  <a:pt x="10044000" y="6523286"/>
                </a:lnTo>
                <a:lnTo>
                  <a:pt x="0" y="652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7874" y="671646"/>
            <a:ext cx="7484826" cy="8325569"/>
            <a:chOff x="0" y="0"/>
            <a:chExt cx="9979768" cy="11100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79788" cy="11100815"/>
            </a:xfrm>
            <a:custGeom>
              <a:avLst/>
              <a:gdLst/>
              <a:ahLst/>
              <a:cxnLst/>
              <a:rect r="r" b="b" t="t" l="l"/>
              <a:pathLst>
                <a:path h="11100815" w="9979788">
                  <a:moveTo>
                    <a:pt x="8249412" y="1340358"/>
                  </a:moveTo>
                  <a:cubicBezTo>
                    <a:pt x="7853807" y="870839"/>
                    <a:pt x="7371715" y="454660"/>
                    <a:pt x="6795262" y="226187"/>
                  </a:cubicBezTo>
                  <a:cubicBezTo>
                    <a:pt x="6384925" y="63627"/>
                    <a:pt x="5938012" y="0"/>
                    <a:pt x="5495798" y="5715"/>
                  </a:cubicBezTo>
                  <a:cubicBezTo>
                    <a:pt x="3629025" y="33020"/>
                    <a:pt x="1931543" y="1334770"/>
                    <a:pt x="1153922" y="2995803"/>
                  </a:cubicBezTo>
                  <a:cubicBezTo>
                    <a:pt x="471805" y="4455541"/>
                    <a:pt x="0" y="6976110"/>
                    <a:pt x="609346" y="8466582"/>
                  </a:cubicBezTo>
                  <a:cubicBezTo>
                    <a:pt x="1217676" y="9957054"/>
                    <a:pt x="2237486" y="10747121"/>
                    <a:pt x="3803015" y="10815447"/>
                  </a:cubicBezTo>
                  <a:cubicBezTo>
                    <a:pt x="6267831" y="11100815"/>
                    <a:pt x="8135748" y="9402318"/>
                    <a:pt x="9057767" y="7438771"/>
                  </a:cubicBezTo>
                  <a:cubicBezTo>
                    <a:pt x="9979788" y="5475224"/>
                    <a:pt x="9652381" y="3009392"/>
                    <a:pt x="8249412" y="1340358"/>
                  </a:cubicBezTo>
                  <a:close/>
                </a:path>
              </a:pathLst>
            </a:custGeom>
            <a:blipFill>
              <a:blip r:embed="rId2"/>
              <a:stretch>
                <a:fillRect l="-3545" t="-17796" r="-4352" b="-200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038990">
            <a:off x="14648815" y="6439660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899698">
            <a:off x="16322381" y="4775412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4421377"/>
            <a:ext cx="6175269" cy="60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List of Considered Topics: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850452"/>
            <a:ext cx="6175269" cy="23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5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 are the topics we are not</a:t>
            </a:r>
          </a:p>
          <a:p>
            <a:pPr algn="l">
              <a:lnSpc>
                <a:spcPts val="6159"/>
              </a:lnSpc>
            </a:pPr>
            <a:r>
              <a:rPr lang="en-US" sz="55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chosen?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232561"/>
            <a:ext cx="6175269" cy="297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922" indent="-167641" lvl="2">
              <a:lnSpc>
                <a:spcPts val="4598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Hostel Management System</a:t>
            </a:r>
          </a:p>
          <a:p>
            <a:pPr algn="l" marL="502922" indent="-167641" lvl="2">
              <a:lnSpc>
                <a:spcPts val="4598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Pet Shop App</a:t>
            </a:r>
          </a:p>
          <a:p>
            <a:pPr algn="l" marL="502922" indent="-167641" lvl="2">
              <a:lnSpc>
                <a:spcPts val="4598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Apartment Management System</a:t>
            </a:r>
          </a:p>
          <a:p>
            <a:pPr algn="l" marL="502922" indent="-167641" lvl="2">
              <a:lnSpc>
                <a:spcPts val="4598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Attendance System App</a:t>
            </a:r>
          </a:p>
          <a:p>
            <a:pPr algn="l" marL="502922" indent="-167641" lvl="2">
              <a:lnSpc>
                <a:spcPts val="4598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Agro-based E-commerce (Selected Topic)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437647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053" y="193109"/>
            <a:ext cx="563024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497509" y="425579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334604" y="173859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53468" y="464928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831828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Dashboard Screen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603474" y="2386292"/>
            <a:ext cx="10088212" cy="6552000"/>
          </a:xfrm>
          <a:custGeom>
            <a:avLst/>
            <a:gdLst/>
            <a:ahLst/>
            <a:cxnLst/>
            <a:rect r="r" b="b" t="t" l="l"/>
            <a:pathLst>
              <a:path h="6552000" w="10088212">
                <a:moveTo>
                  <a:pt x="0" y="0"/>
                </a:moveTo>
                <a:lnTo>
                  <a:pt x="10088212" y="0"/>
                </a:lnTo>
                <a:lnTo>
                  <a:pt x="10088212" y="6552000"/>
                </a:lnTo>
                <a:lnTo>
                  <a:pt x="0" y="6552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List Screen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69249" y="2213140"/>
            <a:ext cx="10254501" cy="6660000"/>
          </a:xfrm>
          <a:custGeom>
            <a:avLst/>
            <a:gdLst/>
            <a:ahLst/>
            <a:cxnLst/>
            <a:rect r="r" b="b" t="t" l="l"/>
            <a:pathLst>
              <a:path h="6660000" w="10254501">
                <a:moveTo>
                  <a:pt x="0" y="0"/>
                </a:moveTo>
                <a:lnTo>
                  <a:pt x="10254501" y="0"/>
                </a:lnTo>
                <a:lnTo>
                  <a:pt x="10254501" y="6660000"/>
                </a:lnTo>
                <a:lnTo>
                  <a:pt x="0" y="6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 Order Screen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22665" y="2213140"/>
            <a:ext cx="10254501" cy="6660000"/>
          </a:xfrm>
          <a:custGeom>
            <a:avLst/>
            <a:gdLst/>
            <a:ahLst/>
            <a:cxnLst/>
            <a:rect r="r" b="b" t="t" l="l"/>
            <a:pathLst>
              <a:path h="6660000" w="10254501">
                <a:moveTo>
                  <a:pt x="0" y="0"/>
                </a:moveTo>
                <a:lnTo>
                  <a:pt x="10254501" y="0"/>
                </a:lnTo>
                <a:lnTo>
                  <a:pt x="10254501" y="6660000"/>
                </a:lnTo>
                <a:lnTo>
                  <a:pt x="0" y="6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Add Screen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22665" y="2195822"/>
            <a:ext cx="10254501" cy="6660000"/>
          </a:xfrm>
          <a:custGeom>
            <a:avLst/>
            <a:gdLst/>
            <a:ahLst/>
            <a:cxnLst/>
            <a:rect r="r" b="b" t="t" l="l"/>
            <a:pathLst>
              <a:path h="6660000" w="10254501">
                <a:moveTo>
                  <a:pt x="0" y="0"/>
                </a:moveTo>
                <a:lnTo>
                  <a:pt x="10254501" y="0"/>
                </a:lnTo>
                <a:lnTo>
                  <a:pt x="10254501" y="6660000"/>
                </a:lnTo>
                <a:lnTo>
                  <a:pt x="0" y="6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972" y="818660"/>
            <a:ext cx="767816" cy="69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FFFCF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38990">
            <a:off x="15210254" y="7928695"/>
            <a:ext cx="5621674" cy="6564587"/>
          </a:xfrm>
          <a:custGeom>
            <a:avLst/>
            <a:gdLst/>
            <a:ahLst/>
            <a:cxnLst/>
            <a:rect r="r" b="b" t="t" l="l"/>
            <a:pathLst>
              <a:path h="6564587" w="5621674">
                <a:moveTo>
                  <a:pt x="0" y="0"/>
                </a:moveTo>
                <a:lnTo>
                  <a:pt x="5621674" y="0"/>
                </a:lnTo>
                <a:lnTo>
                  <a:pt x="5621674" y="6564587"/>
                </a:lnTo>
                <a:lnTo>
                  <a:pt x="0" y="656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8" t="0" r="-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99698">
            <a:off x="16883821" y="6264447"/>
            <a:ext cx="3008329" cy="4035563"/>
          </a:xfrm>
          <a:custGeom>
            <a:avLst/>
            <a:gdLst/>
            <a:ahLst/>
            <a:cxnLst/>
            <a:rect r="r" b="b" t="t" l="l"/>
            <a:pathLst>
              <a:path h="4035563" w="3008329">
                <a:moveTo>
                  <a:pt x="0" y="0"/>
                </a:moveTo>
                <a:lnTo>
                  <a:pt x="3008329" y="0"/>
                </a:lnTo>
                <a:lnTo>
                  <a:pt x="3008329" y="4035563"/>
                </a:lnTo>
                <a:lnTo>
                  <a:pt x="0" y="40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6" t="0" r="-1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1902" y="-342773"/>
            <a:ext cx="2130602" cy="2293212"/>
          </a:xfrm>
          <a:custGeom>
            <a:avLst/>
            <a:gdLst/>
            <a:ahLst/>
            <a:cxnLst/>
            <a:rect r="r" b="b" t="t" l="l"/>
            <a:pathLst>
              <a:path h="2293212" w="2130602">
                <a:moveTo>
                  <a:pt x="0" y="0"/>
                </a:moveTo>
                <a:lnTo>
                  <a:pt x="2130602" y="0"/>
                </a:lnTo>
                <a:lnTo>
                  <a:pt x="2130602" y="2293212"/>
                </a:lnTo>
                <a:lnTo>
                  <a:pt x="0" y="2293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3" t="0" r="-2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9737"/>
            <a:ext cx="5535954" cy="71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3" b="true">
                <a:solidFill>
                  <a:srgbClr val="006838"/>
                </a:solidFill>
                <a:latin typeface="Arimo Bold"/>
                <a:ea typeface="Arimo Bold"/>
                <a:cs typeface="Arimo Bold"/>
                <a:sym typeface="Arimo Bold"/>
              </a:rPr>
              <a:t>Wireframes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1" y="317939"/>
            <a:ext cx="641329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433" y="9226591"/>
            <a:ext cx="3626967" cy="4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Screens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1400" y="1447800"/>
            <a:ext cx="5410200" cy="35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>
                <a:solidFill>
                  <a:srgbClr val="006838"/>
                </a:solidFill>
                <a:latin typeface="Canva Sans"/>
                <a:ea typeface="Canva Sans"/>
                <a:cs typeface="Canva Sans"/>
                <a:sym typeface="Canva Sans"/>
              </a:rPr>
              <a:t>Admin Panel Screens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22665" y="2211135"/>
            <a:ext cx="10254501" cy="6660000"/>
          </a:xfrm>
          <a:custGeom>
            <a:avLst/>
            <a:gdLst/>
            <a:ahLst/>
            <a:cxnLst/>
            <a:rect r="r" b="b" t="t" l="l"/>
            <a:pathLst>
              <a:path h="6660000" w="10254501">
                <a:moveTo>
                  <a:pt x="0" y="0"/>
                </a:moveTo>
                <a:lnTo>
                  <a:pt x="10254501" y="0"/>
                </a:lnTo>
                <a:lnTo>
                  <a:pt x="10254501" y="6660000"/>
                </a:lnTo>
                <a:lnTo>
                  <a:pt x="0" y="6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3930" y="-147455"/>
            <a:ext cx="9894980" cy="10434455"/>
          </a:xfrm>
          <a:custGeom>
            <a:avLst/>
            <a:gdLst/>
            <a:ahLst/>
            <a:cxnLst/>
            <a:rect r="r" b="b" t="t" l="l"/>
            <a:pathLst>
              <a:path h="10434455" w="9894980">
                <a:moveTo>
                  <a:pt x="0" y="0"/>
                </a:moveTo>
                <a:lnTo>
                  <a:pt x="9894980" y="0"/>
                </a:lnTo>
                <a:lnTo>
                  <a:pt x="9894980" y="10434455"/>
                </a:lnTo>
                <a:lnTo>
                  <a:pt x="0" y="10434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9458" y="3771960"/>
            <a:ext cx="5330706" cy="269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Our Team 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838200" y="123825"/>
            <a:ext cx="695147" cy="6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25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610770" y="2130041"/>
            <a:ext cx="511585" cy="457630"/>
            <a:chOff x="0" y="0"/>
            <a:chExt cx="682113" cy="610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117" cy="610235"/>
            </a:xfrm>
            <a:custGeom>
              <a:avLst/>
              <a:gdLst/>
              <a:ahLst/>
              <a:cxnLst/>
              <a:rect r="r" b="b" t="t" l="l"/>
              <a:pathLst>
                <a:path h="610235" w="682117">
                  <a:moveTo>
                    <a:pt x="0" y="0"/>
                  </a:moveTo>
                  <a:lnTo>
                    <a:pt x="682117" y="0"/>
                  </a:lnTo>
                  <a:lnTo>
                    <a:pt x="682117" y="610235"/>
                  </a:lnTo>
                  <a:lnTo>
                    <a:pt x="0" y="610235"/>
                  </a:ln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854115" y="3996843"/>
            <a:ext cx="4037631" cy="66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NISHANT TALIVIYA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4114" y="1944504"/>
            <a:ext cx="3734727" cy="66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RADHESH JOSHI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115" y="6152875"/>
            <a:ext cx="4037631" cy="6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33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VAIBHAV GORIYA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610770" y="4177276"/>
            <a:ext cx="511585" cy="457630"/>
            <a:chOff x="0" y="0"/>
            <a:chExt cx="682113" cy="61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2117" cy="610235"/>
            </a:xfrm>
            <a:custGeom>
              <a:avLst/>
              <a:gdLst/>
              <a:ahLst/>
              <a:cxnLst/>
              <a:rect r="r" b="b" t="t" l="l"/>
              <a:pathLst>
                <a:path h="610235" w="682117">
                  <a:moveTo>
                    <a:pt x="0" y="0"/>
                  </a:moveTo>
                  <a:lnTo>
                    <a:pt x="682117" y="0"/>
                  </a:lnTo>
                  <a:lnTo>
                    <a:pt x="682117" y="610235"/>
                  </a:lnTo>
                  <a:lnTo>
                    <a:pt x="0" y="610235"/>
                  </a:ln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10770" y="6238600"/>
            <a:ext cx="511585" cy="457630"/>
            <a:chOff x="0" y="0"/>
            <a:chExt cx="682113" cy="6101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2117" cy="610235"/>
            </a:xfrm>
            <a:custGeom>
              <a:avLst/>
              <a:gdLst/>
              <a:ahLst/>
              <a:cxnLst/>
              <a:rect r="r" b="b" t="t" l="l"/>
              <a:pathLst>
                <a:path h="610235" w="682117">
                  <a:moveTo>
                    <a:pt x="0" y="0"/>
                  </a:moveTo>
                  <a:lnTo>
                    <a:pt x="682117" y="0"/>
                  </a:lnTo>
                  <a:lnTo>
                    <a:pt x="682117" y="610235"/>
                  </a:lnTo>
                  <a:lnTo>
                    <a:pt x="0" y="610235"/>
                  </a:lnTo>
                  <a:close/>
                </a:path>
              </a:pathLst>
            </a:custGeom>
            <a:solidFill>
              <a:srgbClr val="133D31"/>
            </a:solidFill>
          </p:spPr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99585" y="3967317"/>
            <a:ext cx="8411956" cy="2062895"/>
          </a:xfrm>
          <a:custGeom>
            <a:avLst/>
            <a:gdLst/>
            <a:ahLst/>
            <a:cxnLst/>
            <a:rect r="r" b="b" t="t" l="l"/>
            <a:pathLst>
              <a:path h="2062895" w="8411956">
                <a:moveTo>
                  <a:pt x="0" y="0"/>
                </a:moveTo>
                <a:lnTo>
                  <a:pt x="8411956" y="0"/>
                </a:lnTo>
                <a:lnTo>
                  <a:pt x="8411956" y="2062895"/>
                </a:lnTo>
                <a:lnTo>
                  <a:pt x="0" y="2062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7315" y="4657864"/>
            <a:ext cx="9253880" cy="132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1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07034" y="395209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44129" y="143489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62993" y="434558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9564" y="1771173"/>
            <a:ext cx="6744654" cy="6744654"/>
          </a:xfrm>
          <a:custGeom>
            <a:avLst/>
            <a:gdLst/>
            <a:ahLst/>
            <a:cxnLst/>
            <a:rect r="r" b="b" t="t" l="l"/>
            <a:pathLst>
              <a:path h="6744654" w="6744654">
                <a:moveTo>
                  <a:pt x="0" y="0"/>
                </a:moveTo>
                <a:lnTo>
                  <a:pt x="6744654" y="0"/>
                </a:lnTo>
                <a:lnTo>
                  <a:pt x="6744654" y="6744654"/>
                </a:lnTo>
                <a:lnTo>
                  <a:pt x="0" y="674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55842" y="2808178"/>
            <a:ext cx="5071713" cy="5071692"/>
            <a:chOff x="0" y="0"/>
            <a:chExt cx="6762284" cy="67622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2242" cy="6762242"/>
            </a:xfrm>
            <a:custGeom>
              <a:avLst/>
              <a:gdLst/>
              <a:ahLst/>
              <a:cxnLst/>
              <a:rect r="r" b="b" t="t" l="l"/>
              <a:pathLst>
                <a:path h="6762242" w="6762242">
                  <a:moveTo>
                    <a:pt x="6762242" y="3381121"/>
                  </a:moveTo>
                  <a:cubicBezTo>
                    <a:pt x="6762242" y="5248402"/>
                    <a:pt x="5248403" y="6762242"/>
                    <a:pt x="3381121" y="6762242"/>
                  </a:cubicBezTo>
                  <a:cubicBezTo>
                    <a:pt x="1513840" y="6762242"/>
                    <a:pt x="0" y="5248402"/>
                    <a:pt x="0" y="3381121"/>
                  </a:cubicBezTo>
                  <a:cubicBezTo>
                    <a:pt x="0" y="1513840"/>
                    <a:pt x="1513840" y="0"/>
                    <a:pt x="3381121" y="0"/>
                  </a:cubicBezTo>
                  <a:cubicBezTo>
                    <a:pt x="5248403" y="0"/>
                    <a:pt x="6762242" y="1513840"/>
                    <a:pt x="6762242" y="3381121"/>
                  </a:cubicBezTo>
                  <a:close/>
                </a:path>
              </a:pathLst>
            </a:custGeom>
            <a:blipFill>
              <a:blip r:embed="rId4"/>
              <a:stretch>
                <a:fillRect l="-24944" t="0" r="-2494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07034" y="395209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44129" y="143489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62993" y="434558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3782" y="1580514"/>
            <a:ext cx="6687186" cy="281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1. Hostel 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3782" y="4879112"/>
            <a:ext cx="7134241" cy="503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Pros</a:t>
            </a:r>
            <a:r>
              <a:rPr lang="en-US" sz="19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695"/>
              </a:lnSpc>
            </a:pP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Streamlined Operations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Efficient management of hostel activities.</a:t>
            </a: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Communication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Direct communication between staff and residents.</a:t>
            </a: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Automation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Room allocation and fee management.</a:t>
            </a:r>
          </a:p>
          <a:p>
            <a:pPr algn="l" marL="440308" indent="-146769" lvl="2">
              <a:lnSpc>
                <a:spcPts val="2695"/>
              </a:lnSpc>
            </a:pPr>
          </a:p>
          <a:p>
            <a:pPr algn="l" marL="440308" indent="-146769" lvl="2">
              <a:lnSpc>
                <a:spcPts val="2695"/>
              </a:lnSpc>
            </a:pPr>
            <a:r>
              <a:rPr lang="en-US" b="true" sz="19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</a:t>
            </a:r>
            <a:r>
              <a:rPr lang="en-US" sz="19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440308" indent="-146769" lvl="2">
              <a:lnSpc>
                <a:spcPts val="2695"/>
              </a:lnSpc>
            </a:pP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Scalability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Restricted to hostel management only.</a:t>
            </a: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Development Cost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Significant upfront investment.</a:t>
            </a:r>
          </a:p>
          <a:p>
            <a:pPr algn="l" marL="440308" indent="-146769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Maintenance</a:t>
            </a:r>
            <a:r>
              <a:rPr lang="en-US" sz="19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Requires continuous updates and support.</a:t>
            </a:r>
          </a:p>
          <a:p>
            <a:pPr algn="l" marL="440308" indent="-146769" lvl="2">
              <a:lnSpc>
                <a:spcPts val="26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4053" y="221684"/>
            <a:ext cx="681482" cy="66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487307"/>
                </a:solidFill>
                <a:latin typeface="Days"/>
                <a:ea typeface="Days"/>
                <a:cs typeface="Days"/>
                <a:sym typeface="Days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96764" y="4704654"/>
            <a:ext cx="7286021" cy="9525"/>
            <a:chOff x="0" y="0"/>
            <a:chExt cx="9714695" cy="1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14738" cy="12700"/>
            </a:xfrm>
            <a:custGeom>
              <a:avLst/>
              <a:gdLst/>
              <a:ahLst/>
              <a:cxnLst/>
              <a:rect r="r" b="b" t="t" l="l"/>
              <a:pathLst>
                <a:path h="12700" w="9714738">
                  <a:moveTo>
                    <a:pt x="6350" y="0"/>
                  </a:moveTo>
                  <a:lnTo>
                    <a:pt x="9708388" y="0"/>
                  </a:lnTo>
                  <a:cubicBezTo>
                    <a:pt x="9711944" y="0"/>
                    <a:pt x="9714738" y="2794"/>
                    <a:pt x="9714738" y="6350"/>
                  </a:cubicBezTo>
                  <a:cubicBezTo>
                    <a:pt x="9714738" y="9906"/>
                    <a:pt x="9711944" y="12700"/>
                    <a:pt x="97083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8070500" cy="8070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0469" cy="8070469"/>
            </a:xfrm>
            <a:custGeom>
              <a:avLst/>
              <a:gdLst/>
              <a:ahLst/>
              <a:cxnLst/>
              <a:rect r="r" b="b" t="t" l="l"/>
              <a:pathLst>
                <a:path h="8070469" w="8070469">
                  <a:moveTo>
                    <a:pt x="8070469" y="4035298"/>
                  </a:moveTo>
                  <a:cubicBezTo>
                    <a:pt x="8070469" y="6263767"/>
                    <a:pt x="6263767" y="8070469"/>
                    <a:pt x="4035171" y="8070469"/>
                  </a:cubicBezTo>
                  <a:cubicBezTo>
                    <a:pt x="1806575" y="8070469"/>
                    <a:pt x="0" y="6263767"/>
                    <a:pt x="0" y="4035298"/>
                  </a:cubicBezTo>
                  <a:cubicBezTo>
                    <a:pt x="0" y="1806829"/>
                    <a:pt x="1806702" y="0"/>
                    <a:pt x="4035298" y="0"/>
                  </a:cubicBezTo>
                  <a:cubicBezTo>
                    <a:pt x="6263894" y="0"/>
                    <a:pt x="8070469" y="1806702"/>
                    <a:pt x="8070469" y="4035298"/>
                  </a:cubicBezTo>
                  <a:close/>
                </a:path>
              </a:pathLst>
            </a:custGeom>
            <a:blipFill>
              <a:blip r:embed="rId4"/>
              <a:stretch>
                <a:fillRect l="-19230" t="0" r="-1923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9065" y="4539086"/>
            <a:ext cx="6650235" cy="373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9"/>
              </a:lnSpc>
            </a:pPr>
            <a:r>
              <a:rPr lang="en-US" sz="174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Pros</a:t>
            </a:r>
            <a:r>
              <a:rPr lang="en-US" sz="17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269"/>
              </a:lnSpc>
            </a:pP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Care: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Tailored recommendations for pets.</a:t>
            </a: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Convenience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Easy online shopping and service booking.</a:t>
            </a: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Loyalty Rewards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Incentives for repeat business.</a:t>
            </a:r>
          </a:p>
          <a:p>
            <a:pPr algn="l" marL="398991" indent="-132997" lvl="2">
              <a:lnSpc>
                <a:spcPts val="2269"/>
              </a:lnSpc>
            </a:pPr>
          </a:p>
          <a:p>
            <a:pPr algn="l" marL="398991" indent="-132997" lvl="2">
              <a:lnSpc>
                <a:spcPts val="2269"/>
              </a:lnSpc>
            </a:pPr>
            <a:r>
              <a:rPr lang="en-US" b="true" sz="174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</a:t>
            </a:r>
            <a:r>
              <a:rPr lang="en-US" sz="17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398991" indent="-132997" lvl="2">
              <a:lnSpc>
                <a:spcPts val="2269"/>
              </a:lnSpc>
            </a:pP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Competition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Intense market rivalry.</a:t>
            </a: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Logistics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Complicated delivery and inventory management.</a:t>
            </a:r>
          </a:p>
          <a:p>
            <a:pPr algn="l" marL="398991" indent="-132997" lvl="2">
              <a:lnSpc>
                <a:spcPts val="2269"/>
              </a:lnSpc>
              <a:buFont typeface="Arial"/>
              <a:buChar char="⚬"/>
            </a:pPr>
            <a:r>
              <a:rPr lang="en-US" b="true" sz="17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Regulations</a:t>
            </a:r>
            <a:r>
              <a:rPr lang="en-US" sz="17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Strict compliance requirements for live animals.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04302" y="4110170"/>
            <a:ext cx="6659760" cy="9525"/>
            <a:chOff x="0" y="0"/>
            <a:chExt cx="8879680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3903" cy="17018"/>
            </a:xfrm>
            <a:custGeom>
              <a:avLst/>
              <a:gdLst/>
              <a:ahLst/>
              <a:cxnLst/>
              <a:rect r="r" b="b" t="t" l="l"/>
              <a:pathLst>
                <a:path h="17018" w="8883903">
                  <a:moveTo>
                    <a:pt x="8509" y="0"/>
                  </a:moveTo>
                  <a:lnTo>
                    <a:pt x="8875395" y="0"/>
                  </a:lnTo>
                  <a:cubicBezTo>
                    <a:pt x="8880094" y="0"/>
                    <a:pt x="8883903" y="3810"/>
                    <a:pt x="8883903" y="8509"/>
                  </a:cubicBezTo>
                  <a:cubicBezTo>
                    <a:pt x="8883903" y="13208"/>
                    <a:pt x="8880094" y="17018"/>
                    <a:pt x="8875395" y="17018"/>
                  </a:cubicBezTo>
                  <a:lnTo>
                    <a:pt x="8509" y="17018"/>
                  </a:lnTo>
                  <a:cubicBezTo>
                    <a:pt x="3810" y="16891"/>
                    <a:pt x="0" y="13081"/>
                    <a:pt x="0" y="8509"/>
                  </a:cubicBezTo>
                  <a:cubicBezTo>
                    <a:pt x="0" y="3937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053" y="193109"/>
            <a:ext cx="592185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9065" y="2303430"/>
            <a:ext cx="6687186" cy="95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2. Pet Shop App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8070500" cy="8070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0469" cy="8070469"/>
            </a:xfrm>
            <a:custGeom>
              <a:avLst/>
              <a:gdLst/>
              <a:ahLst/>
              <a:cxnLst/>
              <a:rect r="r" b="b" t="t" l="l"/>
              <a:pathLst>
                <a:path h="8070469" w="8070469">
                  <a:moveTo>
                    <a:pt x="8070469" y="4035298"/>
                  </a:moveTo>
                  <a:cubicBezTo>
                    <a:pt x="8070469" y="6263767"/>
                    <a:pt x="6263767" y="8070469"/>
                    <a:pt x="4035171" y="8070469"/>
                  </a:cubicBezTo>
                  <a:cubicBezTo>
                    <a:pt x="1806575" y="8070469"/>
                    <a:pt x="0" y="6263767"/>
                    <a:pt x="0" y="4035298"/>
                  </a:cubicBezTo>
                  <a:cubicBezTo>
                    <a:pt x="0" y="1806829"/>
                    <a:pt x="1806702" y="0"/>
                    <a:pt x="4035298" y="0"/>
                  </a:cubicBezTo>
                  <a:cubicBezTo>
                    <a:pt x="6263894" y="0"/>
                    <a:pt x="8070469" y="1806702"/>
                    <a:pt x="8070469" y="4035298"/>
                  </a:cubicBezTo>
                  <a:close/>
                </a:path>
              </a:pathLst>
            </a:custGeom>
            <a:blipFill>
              <a:blip r:embed="rId4"/>
              <a:stretch>
                <a:fillRect l="-29895" t="0" r="-2989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9065" y="4223947"/>
            <a:ext cx="6650235" cy="430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878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Pros</a:t>
            </a:r>
            <a:r>
              <a:rPr lang="en-US" sz="18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442"/>
              </a:lnSpc>
            </a:pP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Control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Simplifies apartment operations.</a:t>
            </a: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Processes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Fee collection and maintenance scheduling.</a:t>
            </a: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Communication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Connects tenants and management easily.</a:t>
            </a:r>
          </a:p>
          <a:p>
            <a:pPr algn="l" marL="429406" indent="-143135" lvl="2">
              <a:lnSpc>
                <a:spcPts val="2442"/>
              </a:lnSpc>
            </a:pPr>
          </a:p>
          <a:p>
            <a:pPr algn="l" marL="429406" indent="-143135" lvl="2">
              <a:lnSpc>
                <a:spcPts val="2442"/>
              </a:lnSpc>
            </a:pPr>
            <a:r>
              <a:rPr lang="en-US" b="true" sz="187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</a:t>
            </a:r>
            <a:r>
              <a:rPr lang="en-US" sz="18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429406" indent="-143135" lvl="2">
              <a:lnSpc>
                <a:spcPts val="2442"/>
              </a:lnSpc>
            </a:pP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Complex Setup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Integration with apartment systems.</a:t>
            </a: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Privacy Concerns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Data security issues.</a:t>
            </a:r>
          </a:p>
          <a:p>
            <a:pPr algn="l" marL="429406" indent="-143135" lvl="2">
              <a:lnSpc>
                <a:spcPts val="2442"/>
              </a:lnSpc>
              <a:buFont typeface="Arial"/>
              <a:buChar char="⚬"/>
            </a:pPr>
            <a:r>
              <a:rPr lang="en-US" b="true" sz="18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Appeal</a:t>
            </a:r>
            <a:r>
              <a:rPr lang="en-US" sz="1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Focused only on residential complexes.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04302" y="3811700"/>
            <a:ext cx="6659760" cy="9525"/>
            <a:chOff x="0" y="0"/>
            <a:chExt cx="8879680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3903" cy="17018"/>
            </a:xfrm>
            <a:custGeom>
              <a:avLst/>
              <a:gdLst/>
              <a:ahLst/>
              <a:cxnLst/>
              <a:rect r="r" b="b" t="t" l="l"/>
              <a:pathLst>
                <a:path h="17018" w="8883903">
                  <a:moveTo>
                    <a:pt x="8509" y="0"/>
                  </a:moveTo>
                  <a:lnTo>
                    <a:pt x="8875395" y="0"/>
                  </a:lnTo>
                  <a:cubicBezTo>
                    <a:pt x="8880094" y="0"/>
                    <a:pt x="8883903" y="3810"/>
                    <a:pt x="8883903" y="8509"/>
                  </a:cubicBezTo>
                  <a:cubicBezTo>
                    <a:pt x="8883903" y="13208"/>
                    <a:pt x="8880094" y="17018"/>
                    <a:pt x="8875395" y="17018"/>
                  </a:cubicBezTo>
                  <a:lnTo>
                    <a:pt x="8509" y="17018"/>
                  </a:lnTo>
                  <a:cubicBezTo>
                    <a:pt x="3810" y="16891"/>
                    <a:pt x="0" y="13081"/>
                    <a:pt x="0" y="8509"/>
                  </a:cubicBezTo>
                  <a:cubicBezTo>
                    <a:pt x="0" y="3937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053" y="193109"/>
            <a:ext cx="582902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9065" y="912810"/>
            <a:ext cx="6687186" cy="281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3. Apartment Management System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8070500" cy="8070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0469" cy="8070469"/>
            </a:xfrm>
            <a:custGeom>
              <a:avLst/>
              <a:gdLst/>
              <a:ahLst/>
              <a:cxnLst/>
              <a:rect r="r" b="b" t="t" l="l"/>
              <a:pathLst>
                <a:path h="8070469" w="8070469">
                  <a:moveTo>
                    <a:pt x="8070469" y="4035298"/>
                  </a:moveTo>
                  <a:cubicBezTo>
                    <a:pt x="8070469" y="6263767"/>
                    <a:pt x="6263767" y="8070469"/>
                    <a:pt x="4035171" y="8070469"/>
                  </a:cubicBezTo>
                  <a:cubicBezTo>
                    <a:pt x="1806575" y="8070469"/>
                    <a:pt x="0" y="6263767"/>
                    <a:pt x="0" y="4035298"/>
                  </a:cubicBezTo>
                  <a:cubicBezTo>
                    <a:pt x="0" y="1806829"/>
                    <a:pt x="1806702" y="0"/>
                    <a:pt x="4035298" y="0"/>
                  </a:cubicBezTo>
                  <a:cubicBezTo>
                    <a:pt x="6263894" y="0"/>
                    <a:pt x="8070469" y="1806702"/>
                    <a:pt x="8070469" y="4035298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9065" y="5582034"/>
            <a:ext cx="6650235" cy="345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7"/>
              </a:lnSpc>
            </a:pPr>
            <a:r>
              <a:rPr lang="en-US" sz="175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Pros</a:t>
            </a:r>
            <a:r>
              <a:rPr lang="en-US" sz="175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Automates Tracking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Effortless attendance management.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Updates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Instant notifications for absences.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Reduces human error in record-keeping.</a:t>
            </a:r>
          </a:p>
          <a:p>
            <a:pPr algn="l" marL="400534" indent="-133511" lvl="2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</a:pPr>
            <a:r>
              <a:rPr lang="en-US" b="true" sz="175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</a:t>
            </a:r>
            <a:r>
              <a:rPr lang="en-US" sz="175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400534" indent="-133511" lvl="2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LScalability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Works best for small to medium organizations.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Cost: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High setup and integration cost.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Dependency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Relies on stable internet connectivity.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04302" y="5153118"/>
            <a:ext cx="6659760" cy="9525"/>
            <a:chOff x="0" y="0"/>
            <a:chExt cx="8879680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3903" cy="17018"/>
            </a:xfrm>
            <a:custGeom>
              <a:avLst/>
              <a:gdLst/>
              <a:ahLst/>
              <a:cxnLst/>
              <a:rect r="r" b="b" t="t" l="l"/>
              <a:pathLst>
                <a:path h="17018" w="8883903">
                  <a:moveTo>
                    <a:pt x="8509" y="0"/>
                  </a:moveTo>
                  <a:lnTo>
                    <a:pt x="8875395" y="0"/>
                  </a:lnTo>
                  <a:cubicBezTo>
                    <a:pt x="8880094" y="0"/>
                    <a:pt x="8883903" y="3810"/>
                    <a:pt x="8883903" y="8509"/>
                  </a:cubicBezTo>
                  <a:cubicBezTo>
                    <a:pt x="8883903" y="13208"/>
                    <a:pt x="8880094" y="17018"/>
                    <a:pt x="8875395" y="17018"/>
                  </a:cubicBezTo>
                  <a:lnTo>
                    <a:pt x="8509" y="17018"/>
                  </a:lnTo>
                  <a:cubicBezTo>
                    <a:pt x="3810" y="16891"/>
                    <a:pt x="0" y="13081"/>
                    <a:pt x="0" y="8509"/>
                  </a:cubicBezTo>
                  <a:cubicBezTo>
                    <a:pt x="0" y="3937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053" y="193109"/>
            <a:ext cx="603990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9065" y="2303430"/>
            <a:ext cx="6687186" cy="188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4. Attendance System App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8070500" cy="8070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0469" cy="8070469"/>
            </a:xfrm>
            <a:custGeom>
              <a:avLst/>
              <a:gdLst/>
              <a:ahLst/>
              <a:cxnLst/>
              <a:rect r="r" b="b" t="t" l="l"/>
              <a:pathLst>
                <a:path h="8070469" w="8070469">
                  <a:moveTo>
                    <a:pt x="8070469" y="4035298"/>
                  </a:moveTo>
                  <a:cubicBezTo>
                    <a:pt x="8070469" y="6263767"/>
                    <a:pt x="6263767" y="8070469"/>
                    <a:pt x="4035171" y="8070469"/>
                  </a:cubicBezTo>
                  <a:cubicBezTo>
                    <a:pt x="1806575" y="8070469"/>
                    <a:pt x="0" y="6263767"/>
                    <a:pt x="0" y="4035298"/>
                  </a:cubicBezTo>
                  <a:cubicBezTo>
                    <a:pt x="0" y="1806829"/>
                    <a:pt x="1806702" y="0"/>
                    <a:pt x="4035298" y="0"/>
                  </a:cubicBezTo>
                  <a:cubicBezTo>
                    <a:pt x="6263894" y="0"/>
                    <a:pt x="8070469" y="1806702"/>
                    <a:pt x="8070469" y="4035298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9065" y="5439210"/>
            <a:ext cx="6650235" cy="373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7"/>
              </a:lnSpc>
            </a:pPr>
            <a:r>
              <a:rPr lang="en-US" sz="175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Pros</a:t>
            </a:r>
            <a:r>
              <a:rPr lang="en-US" sz="175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Access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Expands reach for farmers and buyers.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Convenience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Easy and quick access to agricultural products.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Payments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Multiple payment options, including COD.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Tracking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Users can track orders and deliveries.</a:t>
            </a:r>
          </a:p>
          <a:p>
            <a:pPr algn="l" marL="400534" indent="-133511" lvl="2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</a:pPr>
            <a:r>
              <a:rPr lang="en-US" b="true" sz="175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</a:t>
            </a:r>
            <a:r>
              <a:rPr lang="en-US" sz="175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 marL="400534" indent="-133511" lvl="2">
              <a:lnSpc>
                <a:spcPts val="2277"/>
              </a:lnSpc>
            </a:pP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Logistics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Challenges with rural delivery.</a:t>
            </a:r>
          </a:p>
          <a:p>
            <a:pPr algn="l" marL="400534" indent="-133511" lvl="2">
              <a:lnSpc>
                <a:spcPts val="2277"/>
              </a:lnSpc>
              <a:buFont typeface="Arial"/>
              <a:buChar char="⚬"/>
            </a:pPr>
            <a:r>
              <a:rPr lang="en-US" b="true" sz="17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Literacy:</a:t>
            </a:r>
            <a:r>
              <a:rPr lang="en-US" sz="17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Users need basic tech skills.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04302" y="5010294"/>
            <a:ext cx="6659760" cy="9525"/>
            <a:chOff x="0" y="0"/>
            <a:chExt cx="8879680" cy="1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83903" cy="17018"/>
            </a:xfrm>
            <a:custGeom>
              <a:avLst/>
              <a:gdLst/>
              <a:ahLst/>
              <a:cxnLst/>
              <a:rect r="r" b="b" t="t" l="l"/>
              <a:pathLst>
                <a:path h="17018" w="8883903">
                  <a:moveTo>
                    <a:pt x="8509" y="0"/>
                  </a:moveTo>
                  <a:lnTo>
                    <a:pt x="8875395" y="0"/>
                  </a:lnTo>
                  <a:cubicBezTo>
                    <a:pt x="8880094" y="0"/>
                    <a:pt x="8883903" y="3810"/>
                    <a:pt x="8883903" y="8509"/>
                  </a:cubicBezTo>
                  <a:cubicBezTo>
                    <a:pt x="8883903" y="13208"/>
                    <a:pt x="8880094" y="17018"/>
                    <a:pt x="8875395" y="17018"/>
                  </a:cubicBezTo>
                  <a:lnTo>
                    <a:pt x="8509" y="17018"/>
                  </a:lnTo>
                  <a:cubicBezTo>
                    <a:pt x="3810" y="16891"/>
                    <a:pt x="0" y="13081"/>
                    <a:pt x="0" y="8509"/>
                  </a:cubicBezTo>
                  <a:cubicBezTo>
                    <a:pt x="0" y="3937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053" y="193109"/>
            <a:ext cx="540221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2114" y="1420763"/>
            <a:ext cx="6687186" cy="281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178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5. Agro-based E-commerce (Selected Topic)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600819"/>
            <a:ext cx="9525" cy="7286021"/>
            <a:chOff x="0" y="0"/>
            <a:chExt cx="12700" cy="9714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00" cy="9714738"/>
            </a:xfrm>
            <a:custGeom>
              <a:avLst/>
              <a:gdLst/>
              <a:ahLst/>
              <a:cxnLst/>
              <a:rect r="r" b="b" t="t" l="l"/>
              <a:pathLst>
                <a:path h="9714738" w="12700">
                  <a:moveTo>
                    <a:pt x="12700" y="6350"/>
                  </a:moveTo>
                  <a:lnTo>
                    <a:pt x="12700" y="9708388"/>
                  </a:lnTo>
                  <a:cubicBezTo>
                    <a:pt x="12700" y="9711944"/>
                    <a:pt x="9906" y="9714738"/>
                    <a:pt x="6350" y="9714738"/>
                  </a:cubicBezTo>
                  <a:cubicBezTo>
                    <a:pt x="2794" y="9714738"/>
                    <a:pt x="0" y="9711944"/>
                    <a:pt x="0" y="970838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762" y="2146248"/>
            <a:ext cx="18256153" cy="9525"/>
            <a:chOff x="0" y="0"/>
            <a:chExt cx="24341537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41582" cy="12700"/>
            </a:xfrm>
            <a:custGeom>
              <a:avLst/>
              <a:gdLst/>
              <a:ahLst/>
              <a:cxnLst/>
              <a:rect r="r" b="b" t="t" l="l"/>
              <a:pathLst>
                <a:path h="12700" w="24341582">
                  <a:moveTo>
                    <a:pt x="6350" y="0"/>
                  </a:moveTo>
                  <a:lnTo>
                    <a:pt x="24335232" y="0"/>
                  </a:lnTo>
                  <a:cubicBezTo>
                    <a:pt x="24338789" y="0"/>
                    <a:pt x="24341582" y="2794"/>
                    <a:pt x="24341582" y="6350"/>
                  </a:cubicBezTo>
                  <a:cubicBezTo>
                    <a:pt x="24341582" y="9906"/>
                    <a:pt x="24338789" y="12700"/>
                    <a:pt x="2433523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27825" y="476260"/>
            <a:ext cx="13960463" cy="112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SWOT Analysis of Our App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25050" y="3383774"/>
            <a:ext cx="7619153" cy="6468463"/>
          </a:xfrm>
          <a:custGeom>
            <a:avLst/>
            <a:gdLst/>
            <a:ahLst/>
            <a:cxnLst/>
            <a:rect r="r" b="b" t="t" l="l"/>
            <a:pathLst>
              <a:path h="6468463" w="7619153">
                <a:moveTo>
                  <a:pt x="0" y="0"/>
                </a:moveTo>
                <a:lnTo>
                  <a:pt x="7619153" y="0"/>
                </a:lnTo>
                <a:lnTo>
                  <a:pt x="7619153" y="6468463"/>
                </a:lnTo>
                <a:lnTo>
                  <a:pt x="0" y="6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11342" y="3440290"/>
            <a:ext cx="6718220" cy="642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High competition in the e-commerce space.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Challenges in logistics for rural areas.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Requires digital education among users.</a:t>
            </a:r>
          </a:p>
          <a:p>
            <a:pPr algn="l" marL="639958" indent="-213319" lvl="2">
              <a:lnSpc>
                <a:spcPts val="699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027686" y="2249074"/>
            <a:ext cx="3063436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Strengths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6940" y="2332214"/>
            <a:ext cx="3321348" cy="6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Weaknesses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955" y="164534"/>
            <a:ext cx="587745" cy="69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49827" y="3383774"/>
            <a:ext cx="7619153" cy="6468463"/>
          </a:xfrm>
          <a:custGeom>
            <a:avLst/>
            <a:gdLst/>
            <a:ahLst/>
            <a:cxnLst/>
            <a:rect r="r" b="b" t="t" l="l"/>
            <a:pathLst>
              <a:path h="6468463" w="7619153">
                <a:moveTo>
                  <a:pt x="0" y="0"/>
                </a:moveTo>
                <a:lnTo>
                  <a:pt x="7619153" y="0"/>
                </a:lnTo>
                <a:lnTo>
                  <a:pt x="7619153" y="6468463"/>
                </a:lnTo>
                <a:lnTo>
                  <a:pt x="0" y="6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0294" y="3421874"/>
            <a:ext cx="6718220" cy="519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Expands market reach for farmers and Customer.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Provides service  with easy </a:t>
            </a:r>
          </a:p>
          <a:p>
            <a:pPr algn="l" marL="639958" indent="-213319" lvl="2">
              <a:lnSpc>
                <a:spcPts val="6997"/>
              </a:lnSpc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online transactions.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Minimizes middleman involvement.</a:t>
            </a:r>
          </a:p>
          <a:p>
            <a:pPr algn="l" marL="639958" indent="-213319" lvl="2">
              <a:lnSpc>
                <a:spcPts val="6997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600819"/>
            <a:ext cx="9525" cy="7286021"/>
            <a:chOff x="0" y="0"/>
            <a:chExt cx="12700" cy="9714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00" cy="9714738"/>
            </a:xfrm>
            <a:custGeom>
              <a:avLst/>
              <a:gdLst/>
              <a:ahLst/>
              <a:cxnLst/>
              <a:rect r="r" b="b" t="t" l="l"/>
              <a:pathLst>
                <a:path h="9714738" w="12700">
                  <a:moveTo>
                    <a:pt x="12700" y="6350"/>
                  </a:moveTo>
                  <a:lnTo>
                    <a:pt x="12700" y="9708388"/>
                  </a:lnTo>
                  <a:cubicBezTo>
                    <a:pt x="12700" y="9711944"/>
                    <a:pt x="9906" y="9714738"/>
                    <a:pt x="6350" y="9714738"/>
                  </a:cubicBezTo>
                  <a:cubicBezTo>
                    <a:pt x="2794" y="9714738"/>
                    <a:pt x="0" y="9711944"/>
                    <a:pt x="0" y="970838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762" y="2146248"/>
            <a:ext cx="18256153" cy="9525"/>
            <a:chOff x="0" y="0"/>
            <a:chExt cx="24341537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41582" cy="12700"/>
            </a:xfrm>
            <a:custGeom>
              <a:avLst/>
              <a:gdLst/>
              <a:ahLst/>
              <a:cxnLst/>
              <a:rect r="r" b="b" t="t" l="l"/>
              <a:pathLst>
                <a:path h="12700" w="24341582">
                  <a:moveTo>
                    <a:pt x="6350" y="0"/>
                  </a:moveTo>
                  <a:lnTo>
                    <a:pt x="24335232" y="0"/>
                  </a:lnTo>
                  <a:cubicBezTo>
                    <a:pt x="24338789" y="0"/>
                    <a:pt x="24341582" y="2794"/>
                    <a:pt x="24341582" y="6350"/>
                  </a:cubicBezTo>
                  <a:cubicBezTo>
                    <a:pt x="24341582" y="9906"/>
                    <a:pt x="24338789" y="12700"/>
                    <a:pt x="2433523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33D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27825" y="476260"/>
            <a:ext cx="13960463" cy="112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SWOT Analysis of Our App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97509" y="606754"/>
            <a:ext cx="1133011" cy="589871"/>
          </a:xfrm>
          <a:custGeom>
            <a:avLst/>
            <a:gdLst/>
            <a:ahLst/>
            <a:cxnLst/>
            <a:rect r="r" b="b" t="t" l="l"/>
            <a:pathLst>
              <a:path h="589871" w="1133011">
                <a:moveTo>
                  <a:pt x="0" y="0"/>
                </a:moveTo>
                <a:lnTo>
                  <a:pt x="1133011" y="0"/>
                </a:lnTo>
                <a:lnTo>
                  <a:pt x="1133011" y="589870"/>
                </a:lnTo>
                <a:lnTo>
                  <a:pt x="0" y="58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34604" y="355034"/>
            <a:ext cx="686486" cy="672395"/>
          </a:xfrm>
          <a:custGeom>
            <a:avLst/>
            <a:gdLst/>
            <a:ahLst/>
            <a:cxnLst/>
            <a:rect r="r" b="b" t="t" l="l"/>
            <a:pathLst>
              <a:path h="672395" w="686486">
                <a:moveTo>
                  <a:pt x="0" y="0"/>
                </a:moveTo>
                <a:lnTo>
                  <a:pt x="686486" y="0"/>
                </a:lnTo>
                <a:lnTo>
                  <a:pt x="686486" y="672395"/>
                </a:lnTo>
                <a:lnTo>
                  <a:pt x="0" y="67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3" t="0" r="-35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53468" y="646103"/>
            <a:ext cx="977051" cy="6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8">
                <a:solidFill>
                  <a:srgbClr val="068447"/>
                </a:solidFill>
                <a:latin typeface="Days"/>
                <a:ea typeface="Days"/>
                <a:cs typeface="Days"/>
                <a:sym typeface="Days"/>
              </a:rPr>
              <a:t>SKR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25050" y="3383774"/>
            <a:ext cx="7619153" cy="6468463"/>
          </a:xfrm>
          <a:custGeom>
            <a:avLst/>
            <a:gdLst/>
            <a:ahLst/>
            <a:cxnLst/>
            <a:rect r="r" b="b" t="t" l="l"/>
            <a:pathLst>
              <a:path h="6468463" w="7619153">
                <a:moveTo>
                  <a:pt x="0" y="0"/>
                </a:moveTo>
                <a:lnTo>
                  <a:pt x="7619153" y="0"/>
                </a:lnTo>
                <a:lnTo>
                  <a:pt x="7619153" y="6468463"/>
                </a:lnTo>
                <a:lnTo>
                  <a:pt x="0" y="6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48125" y="3440290"/>
            <a:ext cx="6718220" cy="553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Change in agricultural product availability.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Cybersecurity risks and data privacy concerns.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Potential regulatory changes in agriculture.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9378" y="2303957"/>
            <a:ext cx="3980051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Opportunities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7328" y="2332214"/>
            <a:ext cx="1886248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Threats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955" y="164534"/>
            <a:ext cx="602655" cy="69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 b="true">
                <a:solidFill>
                  <a:srgbClr val="487307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49827" y="3383774"/>
            <a:ext cx="7619153" cy="6468463"/>
          </a:xfrm>
          <a:custGeom>
            <a:avLst/>
            <a:gdLst/>
            <a:ahLst/>
            <a:cxnLst/>
            <a:rect r="r" b="b" t="t" l="l"/>
            <a:pathLst>
              <a:path h="6468463" w="7619153">
                <a:moveTo>
                  <a:pt x="0" y="0"/>
                </a:moveTo>
                <a:lnTo>
                  <a:pt x="7619153" y="0"/>
                </a:lnTo>
                <a:lnTo>
                  <a:pt x="7619153" y="6468463"/>
                </a:lnTo>
                <a:lnTo>
                  <a:pt x="0" y="6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0294" y="3421874"/>
            <a:ext cx="6718220" cy="642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Growing demand for online agricultural products.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increase into new markets and Area.</a:t>
            </a:r>
          </a:p>
          <a:p>
            <a:pPr algn="l" marL="639958" indent="-213319" lvl="2">
              <a:lnSpc>
                <a:spcPts val="6997"/>
              </a:lnSpc>
              <a:buFont typeface="Arial"/>
              <a:buChar char="⚬"/>
            </a:pPr>
            <a:r>
              <a:rPr lang="en-US" sz="2799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Partnerships with local delivery networks.</a:t>
            </a:r>
          </a:p>
          <a:p>
            <a:pPr algn="l" marL="639958" indent="-213319" lvl="2">
              <a:lnSpc>
                <a:spcPts val="6997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DAGRrK42L3M</dc:identifier>
  <dcterms:modified xsi:type="dcterms:W3CDTF">2011-08-01T06:04:30Z</dcterms:modified>
  <cp:revision>1</cp:revision>
  <dc:title>Green Modern Minimalist Agrifarm Company Presentation 1.pptx</dc:title>
</cp:coreProperties>
</file>